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79" r:id="rId3"/>
    <p:sldId id="257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1162" r:id="rId19"/>
    <p:sldId id="1163" r:id="rId20"/>
    <p:sldId id="1164" r:id="rId21"/>
    <p:sldId id="1165" r:id="rId22"/>
    <p:sldId id="1166" r:id="rId23"/>
    <p:sldId id="1167" r:id="rId24"/>
    <p:sldId id="1168" r:id="rId25"/>
    <p:sldId id="1169" r:id="rId26"/>
    <p:sldId id="1170" r:id="rId27"/>
    <p:sldId id="1171" r:id="rId28"/>
    <p:sldId id="1172" r:id="rId29"/>
    <p:sldId id="1173" r:id="rId30"/>
    <p:sldId id="1174" r:id="rId31"/>
    <p:sldId id="1158" r:id="rId32"/>
    <p:sldId id="1148" r:id="rId33"/>
    <p:sldId id="1149" r:id="rId34"/>
    <p:sldId id="1152" r:id="rId35"/>
    <p:sldId id="1156" r:id="rId36"/>
    <p:sldId id="1155" r:id="rId37"/>
    <p:sldId id="1153" r:id="rId38"/>
    <p:sldId id="1154" r:id="rId39"/>
    <p:sldId id="1150" r:id="rId40"/>
    <p:sldId id="1157" r:id="rId41"/>
    <p:sldId id="1151" r:id="rId42"/>
    <p:sldId id="399" r:id="rId43"/>
    <p:sldId id="1161" r:id="rId44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1DD8C-FA70-F544-9C86-6925449BD038}" type="datetimeFigureOut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24A88-B7D8-3A45-857E-EEF7C00481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76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582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59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16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204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49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857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84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83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987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6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905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171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17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63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76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75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78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127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5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684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39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2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46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4A88-B7D8-3A45-857E-EEF7C004812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99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176" y="0"/>
            <a:ext cx="823742" cy="544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30452" y="1523"/>
            <a:ext cx="820673" cy="546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" y="12"/>
            <a:ext cx="799338" cy="53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4504" y="6323074"/>
            <a:ext cx="454151" cy="455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26693" y="1442746"/>
            <a:ext cx="4236772" cy="13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67868" y="1484375"/>
            <a:ext cx="4104640" cy="0"/>
          </a:xfrm>
          <a:custGeom>
            <a:avLst/>
            <a:gdLst/>
            <a:ahLst/>
            <a:cxnLst/>
            <a:rect l="l" t="t" r="r" b="b"/>
            <a:pathLst>
              <a:path w="4104640">
                <a:moveTo>
                  <a:pt x="0" y="0"/>
                </a:moveTo>
                <a:lnTo>
                  <a:pt x="4104512" y="0"/>
                </a:lnTo>
              </a:path>
            </a:pathLst>
          </a:custGeom>
          <a:ln w="66675">
            <a:solidFill>
              <a:srgbClr val="FCA9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542" y="586816"/>
            <a:ext cx="772891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176" y="0"/>
            <a:ext cx="823742" cy="544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30452" y="1523"/>
            <a:ext cx="820673" cy="546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" y="12"/>
            <a:ext cx="799338" cy="53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4504" y="6323074"/>
            <a:ext cx="454151" cy="455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26693" y="1442746"/>
            <a:ext cx="4236772" cy="13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67868" y="1484375"/>
            <a:ext cx="4104640" cy="0"/>
          </a:xfrm>
          <a:custGeom>
            <a:avLst/>
            <a:gdLst/>
            <a:ahLst/>
            <a:cxnLst/>
            <a:rect l="l" t="t" r="r" b="b"/>
            <a:pathLst>
              <a:path w="4104640">
                <a:moveTo>
                  <a:pt x="0" y="0"/>
                </a:moveTo>
                <a:lnTo>
                  <a:pt x="4104512" y="0"/>
                </a:lnTo>
              </a:path>
            </a:pathLst>
          </a:custGeom>
          <a:ln w="66675">
            <a:solidFill>
              <a:srgbClr val="FCA9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176" y="0"/>
            <a:ext cx="823742" cy="544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30452" y="1523"/>
            <a:ext cx="820673" cy="546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" y="12"/>
            <a:ext cx="799338" cy="53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4504" y="6323074"/>
            <a:ext cx="454151" cy="455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26693" y="1442746"/>
            <a:ext cx="4236772" cy="13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67868" y="1484375"/>
            <a:ext cx="4104640" cy="0"/>
          </a:xfrm>
          <a:custGeom>
            <a:avLst/>
            <a:gdLst/>
            <a:ahLst/>
            <a:cxnLst/>
            <a:rect l="l" t="t" r="r" b="b"/>
            <a:pathLst>
              <a:path w="4104640">
                <a:moveTo>
                  <a:pt x="0" y="0"/>
                </a:moveTo>
                <a:lnTo>
                  <a:pt x="4104512" y="0"/>
                </a:lnTo>
              </a:path>
            </a:pathLst>
          </a:custGeom>
          <a:ln w="66675">
            <a:solidFill>
              <a:srgbClr val="FCA9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176" y="0"/>
            <a:ext cx="823742" cy="544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30452" y="1523"/>
            <a:ext cx="820673" cy="546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240" y="12"/>
            <a:ext cx="799338" cy="534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4504" y="6323074"/>
            <a:ext cx="454151" cy="455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26693" y="1442746"/>
            <a:ext cx="4236772" cy="133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4362" y="621868"/>
            <a:ext cx="801527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703958"/>
            <a:ext cx="7774305" cy="4516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609600"/>
            <a:ext cx="8001000" cy="205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en-US" sz="66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针对初创企业</a:t>
            </a:r>
            <a:br>
              <a:rPr 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sz="66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成功率的分析与预测</a:t>
            </a:r>
            <a:endParaRPr sz="6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321908"/>
            <a:ext cx="7696200" cy="3536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E64F78-105F-FF0D-0FDB-B06B29BF6413}"/>
              </a:ext>
            </a:extLst>
          </p:cNvPr>
          <p:cNvSpPr txBox="1"/>
          <p:nvPr/>
        </p:nvSpPr>
        <p:spPr>
          <a:xfrm>
            <a:off x="3348748" y="281940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梁书天 徐源德 刘行健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8001000" cy="1057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三、</a:t>
            </a: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单变量分布</a:t>
            </a:r>
            <a:endParaRPr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21908"/>
            <a:ext cx="7696200" cy="35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目标字段分布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0A7EA-7171-9CBE-A3E5-49044D61D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1048"/>
            <a:ext cx="5546821" cy="5106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5D0EEE-4305-9BEB-08ED-7BFD42FF25AD}"/>
              </a:ext>
            </a:extLst>
          </p:cNvPr>
          <p:cNvSpPr txBox="1"/>
          <p:nvPr/>
        </p:nvSpPr>
        <p:spPr>
          <a:xfrm>
            <a:off x="6093606" y="279355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成功企业：失败企业</a:t>
            </a:r>
            <a:r>
              <a:rPr kumimoji="1" lang="en-US" altLang="zh-CN" dirty="0"/>
              <a:t>=2:1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不存在数据集偏移问题</a:t>
            </a:r>
          </a:p>
        </p:txBody>
      </p:sp>
    </p:spTree>
    <p:extLst>
      <p:ext uri="{BB962C8B-B14F-4D97-AF65-F5344CB8AC3E}">
        <p14:creationId xmlns:p14="http://schemas.microsoft.com/office/powerpoint/2010/main" val="8946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企业年份分布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4902E5-8170-7998-57E2-2A4BF0725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752492" cy="4876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886FC7-7A1C-5699-E8B0-76FD2FA85100}"/>
              </a:ext>
            </a:extLst>
          </p:cNvPr>
          <p:cNvSpPr txBox="1"/>
          <p:nvPr/>
        </p:nvSpPr>
        <p:spPr>
          <a:xfrm>
            <a:off x="6934200" y="21336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样本集中分布于</a:t>
            </a:r>
            <a:endParaRPr kumimoji="1" lang="en-US" altLang="zh-CN" dirty="0"/>
          </a:p>
          <a:p>
            <a:r>
              <a:rPr kumimoji="1" lang="en-US" altLang="zh-CN" dirty="0"/>
              <a:t>2005-2013</a:t>
            </a:r>
            <a:r>
              <a:rPr kumimoji="1" lang="zh-CN" altLang="en-US" dirty="0"/>
              <a:t>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4EC991-CCF5-2663-8D8B-5399AC2192B1}"/>
              </a:ext>
            </a:extLst>
          </p:cNvPr>
          <p:cNvSpPr txBox="1"/>
          <p:nvPr/>
        </p:nvSpPr>
        <p:spPr>
          <a:xfrm>
            <a:off x="6934200" y="3200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除个别年份，基本上每一年的成功企业数均多于失败企业数</a:t>
            </a:r>
          </a:p>
        </p:txBody>
      </p:sp>
    </p:spTree>
    <p:extLst>
      <p:ext uri="{BB962C8B-B14F-4D97-AF65-F5344CB8AC3E}">
        <p14:creationId xmlns:p14="http://schemas.microsoft.com/office/powerpoint/2010/main" val="60637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企业年份分布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4EC991-CCF5-2663-8D8B-5399AC2192B1}"/>
              </a:ext>
            </a:extLst>
          </p:cNvPr>
          <p:cNvSpPr txBox="1"/>
          <p:nvPr/>
        </p:nvSpPr>
        <p:spPr>
          <a:xfrm>
            <a:off x="6096000" y="316710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将早于</a:t>
            </a:r>
            <a:r>
              <a:rPr kumimoji="1" lang="en-US" altLang="zh-CN" dirty="0"/>
              <a:t>2004</a:t>
            </a:r>
            <a:r>
              <a:rPr kumimoji="1" lang="zh-CN" altLang="en-US" dirty="0"/>
              <a:t>（包含）的年份归为一个</a:t>
            </a:r>
            <a:r>
              <a:rPr kumimoji="1" lang="en-US" altLang="zh-CN" dirty="0"/>
              <a:t>bin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B46E1-736F-4358-0229-31CE7299B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1599585"/>
            <a:ext cx="5780314" cy="52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企业地理分布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E29F8-E6B9-5971-61EA-2705E9872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828800"/>
            <a:ext cx="8229600" cy="4777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D3A89B-C934-4A04-02BD-A0822A479A87}"/>
              </a:ext>
            </a:extLst>
          </p:cNvPr>
          <p:cNvSpPr txBox="1"/>
          <p:nvPr/>
        </p:nvSpPr>
        <p:spPr>
          <a:xfrm>
            <a:off x="3505200" y="2590800"/>
            <a:ext cx="429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可以看出样本主要分布于</a:t>
            </a:r>
            <a:r>
              <a:rPr kumimoji="1" lang="en-US" altLang="zh-CN" dirty="0"/>
              <a:t>USA</a:t>
            </a:r>
            <a:r>
              <a:rPr kumimoji="1" lang="zh-CN" altLang="en-US" dirty="0"/>
              <a:t>，其次是</a:t>
            </a:r>
            <a:r>
              <a:rPr kumimoji="1" lang="en-US" altLang="zh-CN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341300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企业地理分布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03911-8E2F-7F47-F80A-5DB97A00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6776"/>
            <a:ext cx="6629400" cy="52212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162988-D0ED-1960-090B-16631D95112B}"/>
              </a:ext>
            </a:extLst>
          </p:cNvPr>
          <p:cNvSpPr txBox="1"/>
          <p:nvPr/>
        </p:nvSpPr>
        <p:spPr>
          <a:xfrm>
            <a:off x="5791201" y="19812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样本主要分布于北美洲</a:t>
            </a:r>
            <a:endParaRPr kumimoji="1" lang="en-US" altLang="zh-CN" dirty="0"/>
          </a:p>
          <a:p>
            <a:r>
              <a:rPr kumimoji="1" lang="zh-CN" altLang="en-US" dirty="0"/>
              <a:t>其次是欧洲</a:t>
            </a:r>
            <a:endParaRPr kumimoji="1" lang="en-US" altLang="zh-CN" dirty="0"/>
          </a:p>
          <a:p>
            <a:r>
              <a:rPr kumimoji="1" lang="zh-CN" altLang="en-US" dirty="0"/>
              <a:t>亚洲和南美洲有少量分布</a:t>
            </a:r>
          </a:p>
        </p:txBody>
      </p:sp>
    </p:spTree>
    <p:extLst>
      <p:ext uri="{BB962C8B-B14F-4D97-AF65-F5344CB8AC3E}">
        <p14:creationId xmlns:p14="http://schemas.microsoft.com/office/powerpoint/2010/main" val="190861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产业类型分布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87DF0-C18D-61B0-06D2-ABD9D4F75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0785"/>
            <a:ext cx="8458200" cy="44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905000"/>
            <a:ext cx="8686800" cy="1057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四、探索式数据分析</a:t>
            </a:r>
            <a:endParaRPr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21908"/>
            <a:ext cx="7696200" cy="35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0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创业者画像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7F611E-4500-6746-998A-1121E86EE82A}"/>
              </a:ext>
            </a:extLst>
          </p:cNvPr>
          <p:cNvSpPr txBox="1"/>
          <p:nvPr/>
        </p:nvSpPr>
        <p:spPr>
          <a:xfrm>
            <a:off x="371475" y="52790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对企业创立者过往经历来看：成功企业创始者有更丰富的相关经验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529BC-CB6B-5EC8-3129-001793799BE3}"/>
              </a:ext>
            </a:extLst>
          </p:cNvPr>
          <p:cNvSpPr txBox="1"/>
          <p:nvPr/>
        </p:nvSpPr>
        <p:spPr>
          <a:xfrm>
            <a:off x="381000" y="5943600"/>
            <a:ext cx="661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启示：创业前的经验积累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13CFB5-8C6C-24CA-0E40-1F8854A8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981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7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创业者画像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1A35AF-B403-A066-37BF-F116302A435B}"/>
              </a:ext>
            </a:extLst>
          </p:cNvPr>
          <p:cNvSpPr txBox="1"/>
          <p:nvPr/>
        </p:nvSpPr>
        <p:spPr>
          <a:xfrm>
            <a:off x="228600" y="455200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两类企业中不同学历的比例有较高的差异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B180A-741B-2406-8BD4-7B6F2325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2659"/>
            <a:ext cx="3810000" cy="303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7E9E77-5B6E-D949-5868-29177076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481260"/>
            <a:ext cx="4267200" cy="297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0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8001000" cy="1057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一</a:t>
            </a: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问题界定</a:t>
            </a:r>
            <a:endParaRPr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7696200" cy="35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创业者画像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DF47-93B9-888F-6F9F-F7B75A7D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9851"/>
            <a:ext cx="3333750" cy="134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CC297E-C316-D89A-5783-DDEF72FD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9" y="1674581"/>
            <a:ext cx="1447800" cy="1181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6042E4-719C-577C-7654-1714B99C9904}"/>
              </a:ext>
            </a:extLst>
          </p:cNvPr>
          <p:cNvSpPr txBox="1"/>
          <p:nvPr/>
        </p:nvSpPr>
        <p:spPr>
          <a:xfrm>
            <a:off x="2286000" y="18743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0.02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1A35AF-B403-A066-37BF-F116302A435B}"/>
              </a:ext>
            </a:extLst>
          </p:cNvPr>
          <p:cNvSpPr txBox="1"/>
          <p:nvPr/>
        </p:nvSpPr>
        <p:spPr>
          <a:xfrm>
            <a:off x="228600" y="455200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两类企业中不同学历的比例有较高的差异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3697D7-1930-0F93-E203-E16AB8EB0F75}"/>
              </a:ext>
            </a:extLst>
          </p:cNvPr>
          <p:cNvSpPr txBox="1"/>
          <p:nvPr/>
        </p:nvSpPr>
        <p:spPr>
          <a:xfrm>
            <a:off x="220980" y="504550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受教育的丰富度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3B845D-FBF2-BBC8-5238-FC19211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83663"/>
            <a:ext cx="4267200" cy="297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3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创业者画像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1F30AC-03D7-4FE5-0E3E-EC60522B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7361558" cy="2430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C49B75-BB7F-2E2C-B891-6B21D376C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04" y="4800600"/>
            <a:ext cx="792549" cy="1371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176958-A90D-5224-CDA8-003D6ED1C578}"/>
              </a:ext>
            </a:extLst>
          </p:cNvPr>
          <p:cNvSpPr txBox="1"/>
          <p:nvPr/>
        </p:nvSpPr>
        <p:spPr>
          <a:xfrm>
            <a:off x="762000" y="5097792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相较于失败企业，成功企业创始者的技能评分相对较高</a:t>
            </a:r>
          </a:p>
        </p:txBody>
      </p:sp>
    </p:spTree>
    <p:extLst>
      <p:ext uri="{BB962C8B-B14F-4D97-AF65-F5344CB8AC3E}">
        <p14:creationId xmlns:p14="http://schemas.microsoft.com/office/powerpoint/2010/main" val="149104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创业者画像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F59D66-8ADA-A8F7-D0D5-2DC40993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31633"/>
            <a:ext cx="7620000" cy="2992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C49B75-BB7F-2E2C-B891-6B21D376C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04" y="4800600"/>
            <a:ext cx="792549" cy="1371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E65B90-3BBE-2689-9004-95F02C07A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981200"/>
            <a:ext cx="933450" cy="466725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91F7274-CC86-FF77-F1E2-E7CEB46F69E8}"/>
              </a:ext>
            </a:extLst>
          </p:cNvPr>
          <p:cNvCxnSpPr/>
          <p:nvPr/>
        </p:nvCxnSpPr>
        <p:spPr>
          <a:xfrm>
            <a:off x="2209800" y="1981200"/>
            <a:ext cx="0" cy="24384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33E4CDE-C9E3-EF96-998B-CED5B8705B25}"/>
              </a:ext>
            </a:extLst>
          </p:cNvPr>
          <p:cNvCxnSpPr>
            <a:cxnSpLocks/>
          </p:cNvCxnSpPr>
          <p:nvPr/>
        </p:nvCxnSpPr>
        <p:spPr>
          <a:xfrm>
            <a:off x="2438400" y="1981200"/>
            <a:ext cx="0" cy="24384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176958-A90D-5224-CDA8-003D6ED1C578}"/>
              </a:ext>
            </a:extLst>
          </p:cNvPr>
          <p:cNvSpPr txBox="1"/>
          <p:nvPr/>
        </p:nvSpPr>
        <p:spPr>
          <a:xfrm>
            <a:off x="762000" y="5097792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相较于失败企业，成功企业创始者的技能评分相对较高</a:t>
            </a:r>
          </a:p>
        </p:txBody>
      </p:sp>
    </p:spTree>
    <p:extLst>
      <p:ext uri="{BB962C8B-B14F-4D97-AF65-F5344CB8AC3E}">
        <p14:creationId xmlns:p14="http://schemas.microsoft.com/office/powerpoint/2010/main" val="108180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创业团队画像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C0029A-A99C-0076-051F-AD63DD98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648200" cy="52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BAECBC-F580-A2C8-E20C-8E254438724C}"/>
              </a:ext>
            </a:extLst>
          </p:cNvPr>
          <p:cNvSpPr txBox="1"/>
          <p:nvPr/>
        </p:nvSpPr>
        <p:spPr>
          <a:xfrm>
            <a:off x="5105400" y="2133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对于团体规模：成功企业显著特点是人数多</a:t>
            </a:r>
          </a:p>
        </p:txBody>
      </p:sp>
    </p:spTree>
    <p:extLst>
      <p:ext uri="{BB962C8B-B14F-4D97-AF65-F5344CB8AC3E}">
        <p14:creationId xmlns:p14="http://schemas.microsoft.com/office/powerpoint/2010/main" val="364881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创业团队画像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BAECBC-F580-A2C8-E20C-8E254438724C}"/>
              </a:ext>
            </a:extLst>
          </p:cNvPr>
          <p:cNvSpPr txBox="1"/>
          <p:nvPr/>
        </p:nvSpPr>
        <p:spPr>
          <a:xfrm>
            <a:off x="5029200" y="2133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对于团体规模：成功企业显著特点是人数多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7E527C-04F9-90F5-72A1-D6D114DE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9" y="1676400"/>
            <a:ext cx="4175221" cy="4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4E09CE-38EA-D9F3-22AE-71E135F2BFD1}"/>
              </a:ext>
            </a:extLst>
          </p:cNvPr>
          <p:cNvSpPr txBox="1"/>
          <p:nvPr/>
        </p:nvSpPr>
        <p:spPr>
          <a:xfrm>
            <a:off x="5029200" y="29718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尽管企业人数增多，但是团队组成似乎更加合理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E9E17-1B50-AE48-EA33-923AFAD57F85}"/>
              </a:ext>
            </a:extLst>
          </p:cNvPr>
          <p:cNvSpPr txBox="1"/>
          <p:nvPr/>
        </p:nvSpPr>
        <p:spPr>
          <a:xfrm>
            <a:off x="5105400" y="3953470"/>
            <a:ext cx="37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启发：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提高企业人数，提高生产力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优化企业结构，提高工作效率</a:t>
            </a:r>
          </a:p>
        </p:txBody>
      </p:sp>
    </p:spTree>
    <p:extLst>
      <p:ext uri="{BB962C8B-B14F-4D97-AF65-F5344CB8AC3E}">
        <p14:creationId xmlns:p14="http://schemas.microsoft.com/office/powerpoint/2010/main" val="36692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创业团队画像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8615F5-BF5D-A8C0-69DD-7B74641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1828800"/>
            <a:ext cx="3825240" cy="37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324AF4-F36A-2614-2AF7-22D223C33759}"/>
              </a:ext>
            </a:extLst>
          </p:cNvPr>
          <p:cNvSpPr txBox="1"/>
          <p:nvPr/>
        </p:nvSpPr>
        <p:spPr>
          <a:xfrm>
            <a:off x="4191000" y="4876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学士占比似乎不大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54785D-F809-E305-DCF5-0A6536C5548B}"/>
              </a:ext>
            </a:extLst>
          </p:cNvPr>
          <p:cNvSpPr txBox="1"/>
          <p:nvPr/>
        </p:nvSpPr>
        <p:spPr>
          <a:xfrm>
            <a:off x="4191000" y="514361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硕士、博士占比有些差异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1E98DF-B2A6-63A1-8D0E-AD60BF1D15FD}"/>
              </a:ext>
            </a:extLst>
          </p:cNvPr>
          <p:cNvSpPr txBox="1"/>
          <p:nvPr/>
        </p:nvSpPr>
        <p:spPr>
          <a:xfrm>
            <a:off x="4221480" y="5715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技能型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VS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科研创新型 ？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D022FE7-E9EE-D007-B862-82462D37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94744"/>
            <a:ext cx="5380207" cy="2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21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创业团队画像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959F79-E2EE-D6A9-4469-9F7388FB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7696200" cy="27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EFD2C1-E5E7-A8D2-1D3D-B9CB15E39EE7}"/>
              </a:ext>
            </a:extLst>
          </p:cNvPr>
          <p:cNvSpPr txBox="1"/>
          <p:nvPr/>
        </p:nvSpPr>
        <p:spPr>
          <a:xfrm>
            <a:off x="625378" y="4458944"/>
            <a:ext cx="402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卡方独立性检验：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 = 0.1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8A9F43-041F-853C-B16F-3EEAECDD581E}"/>
              </a:ext>
            </a:extLst>
          </p:cNvPr>
          <p:cNvSpPr txBox="1"/>
          <p:nvPr/>
        </p:nvSpPr>
        <p:spPr>
          <a:xfrm>
            <a:off x="655858" y="5029200"/>
            <a:ext cx="43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启示：企业的创新能力需要重视</a:t>
            </a:r>
          </a:p>
        </p:txBody>
      </p:sp>
    </p:spTree>
    <p:extLst>
      <p:ext uri="{BB962C8B-B14F-4D97-AF65-F5344CB8AC3E}">
        <p14:creationId xmlns:p14="http://schemas.microsoft.com/office/powerpoint/2010/main" val="199361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企业福利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837B9-6256-F31A-5211-6C790BB3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3" y="1828800"/>
            <a:ext cx="4899834" cy="403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384276-7E13-ED43-BCB4-A6C4198BC830}"/>
              </a:ext>
            </a:extLst>
          </p:cNvPr>
          <p:cNvSpPr txBox="1"/>
          <p:nvPr/>
        </p:nvSpPr>
        <p:spPr>
          <a:xfrm>
            <a:off x="5334000" y="2196346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对于成功企业</a:t>
            </a:r>
            <a:r>
              <a:rPr lang="zh-CN" altLang="en-US" dirty="0"/>
              <a:t>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员工对企业平均薪资评价较好，差评率较低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765472-B8DD-44D2-0343-FF8DB74CB9E6}"/>
              </a:ext>
            </a:extLst>
          </p:cNvPr>
          <p:cNvSpPr txBox="1"/>
          <p:nvPr/>
        </p:nvSpPr>
        <p:spPr>
          <a:xfrm>
            <a:off x="5334000" y="3505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对于失败企业</a:t>
            </a:r>
            <a:r>
              <a:rPr lang="zh-CN" altLang="en-US" dirty="0"/>
              <a:t>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员工对企业平均薪资评价较差，评价为‘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Bad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’的比率明显更高</a:t>
            </a:r>
          </a:p>
        </p:txBody>
      </p:sp>
    </p:spTree>
    <p:extLst>
      <p:ext uri="{BB962C8B-B14F-4D97-AF65-F5344CB8AC3E}">
        <p14:creationId xmlns:p14="http://schemas.microsoft.com/office/powerpoint/2010/main" val="3424732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企业福利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C30BFD-19F6-3E4E-7128-EA9F99E7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9" y="2095500"/>
            <a:ext cx="2498821" cy="249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F4B7DA1-CC78-DB99-0B99-0076D6B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18" y="2182549"/>
            <a:ext cx="2844704" cy="240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511C61-67C7-550A-9A4A-EF9AAFA38FD7}"/>
              </a:ext>
            </a:extLst>
          </p:cNvPr>
          <p:cNvSpPr txBox="1"/>
          <p:nvPr/>
        </p:nvSpPr>
        <p:spPr>
          <a:xfrm>
            <a:off x="685800" y="1726168"/>
            <a:ext cx="2498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imhei" panose="02010609060101010101" pitchFamily="49" charset="-122"/>
                <a:ea typeface="Simhei" panose="02010609060101010101" pitchFamily="49" charset="-122"/>
              </a:rPr>
              <a:t>成功企业中有无激励奖的占比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A9024F-FDDB-206B-762E-91F10FD77E2B}"/>
              </a:ext>
            </a:extLst>
          </p:cNvPr>
          <p:cNvSpPr txBox="1"/>
          <p:nvPr/>
        </p:nvSpPr>
        <p:spPr>
          <a:xfrm>
            <a:off x="3497580" y="1726168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imhei" panose="02010609060101010101" pitchFamily="49" charset="-122"/>
                <a:ea typeface="Simhei" panose="02010609060101010101" pitchFamily="49" charset="-122"/>
              </a:rPr>
              <a:t>失败企业中有无激励奖的占比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B88C74-273A-5B1E-CB33-D838BE50AEC5}"/>
              </a:ext>
            </a:extLst>
          </p:cNvPr>
          <p:cNvSpPr txBox="1"/>
          <p:nvPr/>
        </p:nvSpPr>
        <p:spPr>
          <a:xfrm>
            <a:off x="6393178" y="251099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启示：成功企业的福利机制更好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935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EDA</a:t>
            </a: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结论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085A21-E3DF-15A8-BD7F-11306B53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936102"/>
            <a:ext cx="8499215" cy="52771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43A576-A624-1263-36F3-143FFB7CC4BE}"/>
              </a:ext>
            </a:extLst>
          </p:cNvPr>
          <p:cNvSpPr txBox="1"/>
          <p:nvPr/>
        </p:nvSpPr>
        <p:spPr>
          <a:xfrm>
            <a:off x="685800" y="323245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企业成功   与否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EE27B84-5A59-D98C-3121-B36EAAA13C5D}"/>
              </a:ext>
            </a:extLst>
          </p:cNvPr>
          <p:cNvSpPr/>
          <p:nvPr/>
        </p:nvSpPr>
        <p:spPr>
          <a:xfrm rot="19674046">
            <a:off x="2093847" y="2578596"/>
            <a:ext cx="1059909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52917C-003C-D8C7-33B5-034AD65B3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4" y="-1838894"/>
            <a:ext cx="7924800" cy="49204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EA1A6E-106D-EFD0-3EBE-0EDA9843794D}"/>
              </a:ext>
            </a:extLst>
          </p:cNvPr>
          <p:cNvSpPr txBox="1"/>
          <p:nvPr/>
        </p:nvSpPr>
        <p:spPr>
          <a:xfrm>
            <a:off x="3468241" y="208176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创业者个人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1527F04-EFB3-0431-F1F1-0E054D7BF24D}"/>
              </a:ext>
            </a:extLst>
          </p:cNvPr>
          <p:cNvSpPr/>
          <p:nvPr/>
        </p:nvSpPr>
        <p:spPr>
          <a:xfrm>
            <a:off x="2283366" y="3643497"/>
            <a:ext cx="1059909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403C5C-1E3B-2F0F-96A9-2CD4A5A17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07" y="2944990"/>
            <a:ext cx="7658099" cy="475489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2730927-0843-AF39-E7BC-E07807113A15}"/>
              </a:ext>
            </a:extLst>
          </p:cNvPr>
          <p:cNvSpPr/>
          <p:nvPr/>
        </p:nvSpPr>
        <p:spPr>
          <a:xfrm rot="1896376">
            <a:off x="2109851" y="4602791"/>
            <a:ext cx="1245492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4E7547-6234-1769-B91A-5479B0F218A9}"/>
              </a:ext>
            </a:extLst>
          </p:cNvPr>
          <p:cNvSpPr txBox="1"/>
          <p:nvPr/>
        </p:nvSpPr>
        <p:spPr>
          <a:xfrm>
            <a:off x="3793866" y="36434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创业团队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439209A-0420-0253-C114-1F6A4911D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42" y="4522676"/>
            <a:ext cx="7658098" cy="47548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70EA10-2C0B-3A04-F684-580315EEEE06}"/>
              </a:ext>
            </a:extLst>
          </p:cNvPr>
          <p:cNvSpPr txBox="1"/>
          <p:nvPr/>
        </p:nvSpPr>
        <p:spPr>
          <a:xfrm>
            <a:off x="3763833" y="5253502"/>
            <a:ext cx="161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企业福利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81A26B1-F79E-7A1B-449F-32DEA92F1D6F}"/>
              </a:ext>
            </a:extLst>
          </p:cNvPr>
          <p:cNvSpPr/>
          <p:nvPr/>
        </p:nvSpPr>
        <p:spPr>
          <a:xfrm rot="20518880">
            <a:off x="4982360" y="1446508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9B874F-70BB-835E-EB32-D7FD0DD99920}"/>
              </a:ext>
            </a:extLst>
          </p:cNvPr>
          <p:cNvSpPr txBox="1"/>
          <p:nvPr/>
        </p:nvSpPr>
        <p:spPr>
          <a:xfrm>
            <a:off x="6745269" y="1161460"/>
            <a:ext cx="2273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skill scores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8EA633A-32C9-262A-A35F-DD01FF980E55}"/>
              </a:ext>
            </a:extLst>
          </p:cNvPr>
          <p:cNvSpPr/>
          <p:nvPr/>
        </p:nvSpPr>
        <p:spPr>
          <a:xfrm>
            <a:off x="5041641" y="1987174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01F11A-95D0-4C6F-357C-24CEA38FD7E9}"/>
              </a:ext>
            </a:extLst>
          </p:cNvPr>
          <p:cNvSpPr txBox="1"/>
          <p:nvPr/>
        </p:nvSpPr>
        <p:spPr>
          <a:xfrm>
            <a:off x="6745269" y="1892637"/>
            <a:ext cx="2273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of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6F159335-A9D5-0DDC-4B35-721FB7FE5D51}"/>
              </a:ext>
            </a:extLst>
          </p:cNvPr>
          <p:cNvSpPr/>
          <p:nvPr/>
        </p:nvSpPr>
        <p:spPr>
          <a:xfrm rot="927564">
            <a:off x="4977949" y="2549953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04EBF9-5E9A-D02E-210C-90919C6E5DC7}"/>
              </a:ext>
            </a:extLst>
          </p:cNvPr>
          <p:cNvSpPr txBox="1"/>
          <p:nvPr/>
        </p:nvSpPr>
        <p:spPr>
          <a:xfrm>
            <a:off x="6600330" y="2661277"/>
            <a:ext cx="2273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experience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9B3E2C3-2625-6C98-9F09-4192FE8ED6B5}"/>
              </a:ext>
            </a:extLst>
          </p:cNvPr>
          <p:cNvSpPr/>
          <p:nvPr/>
        </p:nvSpPr>
        <p:spPr>
          <a:xfrm rot="20862176">
            <a:off x="5196214" y="3521781"/>
            <a:ext cx="1364337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DA7742-07ED-CF64-A7CD-AA2FCC3C5D27}"/>
              </a:ext>
            </a:extLst>
          </p:cNvPr>
          <p:cNvSpPr txBox="1"/>
          <p:nvPr/>
        </p:nvSpPr>
        <p:spPr>
          <a:xfrm>
            <a:off x="6515911" y="3182238"/>
            <a:ext cx="273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Talents of Scientific research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E63CDDD7-979F-5D51-0C4A-81A07FDEA5F3}"/>
              </a:ext>
            </a:extLst>
          </p:cNvPr>
          <p:cNvSpPr/>
          <p:nvPr/>
        </p:nvSpPr>
        <p:spPr>
          <a:xfrm rot="1179386">
            <a:off x="5157026" y="4119322"/>
            <a:ext cx="1419895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9723A7-9FD8-519C-DED2-6A3AE9D24629}"/>
              </a:ext>
            </a:extLst>
          </p:cNvPr>
          <p:cNvSpPr txBox="1"/>
          <p:nvPr/>
        </p:nvSpPr>
        <p:spPr>
          <a:xfrm>
            <a:off x="6570513" y="4227429"/>
            <a:ext cx="27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vase company size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8888B6C-70F3-0C9A-7AA6-626A0CF59FA5}"/>
              </a:ext>
            </a:extLst>
          </p:cNvPr>
          <p:cNvSpPr/>
          <p:nvPr/>
        </p:nvSpPr>
        <p:spPr>
          <a:xfrm rot="20862176">
            <a:off x="5216507" y="5100845"/>
            <a:ext cx="1364337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D3FFFFC-86BE-BAF0-7C21-2D61D4E73768}"/>
              </a:ext>
            </a:extLst>
          </p:cNvPr>
          <p:cNvSpPr/>
          <p:nvPr/>
        </p:nvSpPr>
        <p:spPr>
          <a:xfrm rot="1179386">
            <a:off x="5166551" y="5763899"/>
            <a:ext cx="1419895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D7CD7BE-11EC-1529-D9E3-A9A32E4585C7}"/>
              </a:ext>
            </a:extLst>
          </p:cNvPr>
          <p:cNvSpPr txBox="1"/>
          <p:nvPr/>
        </p:nvSpPr>
        <p:spPr>
          <a:xfrm>
            <a:off x="6600330" y="4922330"/>
            <a:ext cx="27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   Structures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98F2F2E-3544-F55D-E8F7-60B266DA1F2C}"/>
              </a:ext>
            </a:extLst>
          </p:cNvPr>
          <p:cNvSpPr txBox="1"/>
          <p:nvPr/>
        </p:nvSpPr>
        <p:spPr>
          <a:xfrm>
            <a:off x="6621476" y="5933552"/>
            <a:ext cx="27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Enough    benefits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问题界定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8204287-9057-79C5-1659-70921EF2D15C}"/>
              </a:ext>
            </a:extLst>
          </p:cNvPr>
          <p:cNvSpPr txBox="1"/>
          <p:nvPr/>
        </p:nvSpPr>
        <p:spPr>
          <a:xfrm>
            <a:off x="733839" y="1651959"/>
            <a:ext cx="7726045" cy="44884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14604">
              <a:lnSpc>
                <a:spcPts val="2870"/>
              </a:lnSpc>
              <a:spcBef>
                <a:spcPts val="600"/>
              </a:spcBef>
              <a:tabLst>
                <a:tab pos="241300" algn="l"/>
              </a:tabLst>
            </a:pPr>
            <a:r>
              <a:rPr lang="en-US" sz="2800" dirty="0">
                <a:latin typeface="楷体"/>
                <a:cs typeface="楷体"/>
              </a:rPr>
              <a:t>💡</a:t>
            </a:r>
            <a:r>
              <a:rPr lang="en-US" sz="2800" dirty="0" err="1">
                <a:latin typeface="楷体"/>
                <a:cs typeface="楷体"/>
              </a:rPr>
              <a:t>什么是初创企业</a:t>
            </a:r>
            <a:r>
              <a:rPr lang="zh-CN" altLang="en-US" sz="2800" dirty="0">
                <a:latin typeface="楷体"/>
                <a:cs typeface="楷体"/>
              </a:rPr>
              <a:t>？</a:t>
            </a:r>
            <a:endParaRPr lang="en-US" altLang="zh-CN" sz="2800" dirty="0">
              <a:latin typeface="楷体"/>
              <a:cs typeface="楷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A7F734-8BC2-D0E1-136E-C0BD03810B84}"/>
              </a:ext>
            </a:extLst>
          </p:cNvPr>
          <p:cNvSpPr txBox="1"/>
          <p:nvPr/>
        </p:nvSpPr>
        <p:spPr>
          <a:xfrm>
            <a:off x="907021" y="3676977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创业是经济发展的巨大动力。步入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21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世纪，初创企业的增长如雨后春笋，但初创企业却面临着较高的失败率。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B06E399-C91F-1A22-CD56-8BD6F631B894}"/>
              </a:ext>
            </a:extLst>
          </p:cNvPr>
          <p:cNvSpPr txBox="1"/>
          <p:nvPr/>
        </p:nvSpPr>
        <p:spPr>
          <a:xfrm>
            <a:off x="733838" y="2810160"/>
            <a:ext cx="7726045" cy="44884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14604">
              <a:lnSpc>
                <a:spcPts val="2870"/>
              </a:lnSpc>
              <a:spcBef>
                <a:spcPts val="600"/>
              </a:spcBef>
              <a:tabLst>
                <a:tab pos="241300" algn="l"/>
              </a:tabLst>
            </a:pPr>
            <a:r>
              <a:rPr lang="en-US" sz="2800" dirty="0">
                <a:latin typeface="楷体"/>
                <a:cs typeface="楷体"/>
              </a:rPr>
              <a:t>💡</a:t>
            </a:r>
            <a:r>
              <a:rPr lang="en-US" sz="2800" dirty="0" err="1">
                <a:latin typeface="楷体"/>
                <a:cs typeface="楷体"/>
              </a:rPr>
              <a:t>研究方向与目的</a:t>
            </a:r>
            <a:endParaRPr lang="en-US" altLang="zh-CN" sz="2800" dirty="0">
              <a:latin typeface="楷体"/>
              <a:cs typeface="楷体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8BD60A-D711-C167-59A6-FDE96D654EDB}"/>
              </a:ext>
            </a:extLst>
          </p:cNvPr>
          <p:cNvSpPr txBox="1"/>
          <p:nvPr/>
        </p:nvSpPr>
        <p:spPr>
          <a:xfrm>
            <a:off x="625379" y="2166759"/>
            <a:ext cx="661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楷体"/>
              </a:rPr>
              <a:t>·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楷体"/>
              </a:rPr>
              <a:t> </a:t>
            </a:r>
            <a:r>
              <a:rPr lang="en-US" altLang="zh-CN" sz="2400" dirty="0">
                <a:latin typeface="Chalkboard SE" panose="03050602040202020205" pitchFamily="66" charset="0"/>
                <a:ea typeface="KaiTi" panose="02010609060101010101" pitchFamily="49" charset="-122"/>
                <a:cs typeface="楷体"/>
              </a:rPr>
              <a:t>Wikipedia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楷体"/>
              </a:rPr>
              <a:t>：有潜力发展壮大的新成立的企业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91ED91-7574-7CA5-5D84-F26712AC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03" y="2638023"/>
            <a:ext cx="5130215" cy="34167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9" y="612937"/>
            <a:ext cx="4175221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EDA</a:t>
            </a: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结论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085A21-E3DF-15A8-BD7F-11306B53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936102"/>
            <a:ext cx="8499215" cy="52771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43A576-A624-1263-36F3-143FFB7CC4BE}"/>
              </a:ext>
            </a:extLst>
          </p:cNvPr>
          <p:cNvSpPr txBox="1"/>
          <p:nvPr/>
        </p:nvSpPr>
        <p:spPr>
          <a:xfrm>
            <a:off x="685800" y="323245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企业成功   与否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EE27B84-5A59-D98C-3121-B36EAAA13C5D}"/>
              </a:ext>
            </a:extLst>
          </p:cNvPr>
          <p:cNvSpPr/>
          <p:nvPr/>
        </p:nvSpPr>
        <p:spPr>
          <a:xfrm rot="19674046">
            <a:off x="2093847" y="2578596"/>
            <a:ext cx="1059909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52917C-003C-D8C7-33B5-034AD65B3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4" y="-1838268"/>
            <a:ext cx="7924800" cy="49204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EA1A6E-106D-EFD0-3EBE-0EDA9843794D}"/>
              </a:ext>
            </a:extLst>
          </p:cNvPr>
          <p:cNvSpPr txBox="1"/>
          <p:nvPr/>
        </p:nvSpPr>
        <p:spPr>
          <a:xfrm>
            <a:off x="3468241" y="208176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创业者个人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1527F04-EFB3-0431-F1F1-0E054D7BF24D}"/>
              </a:ext>
            </a:extLst>
          </p:cNvPr>
          <p:cNvSpPr/>
          <p:nvPr/>
        </p:nvSpPr>
        <p:spPr>
          <a:xfrm>
            <a:off x="2283366" y="3643497"/>
            <a:ext cx="1059909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403C5C-1E3B-2F0F-96A9-2CD4A5A17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17" y="3009680"/>
            <a:ext cx="7658099" cy="475489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2730927-0843-AF39-E7BC-E07807113A15}"/>
              </a:ext>
            </a:extLst>
          </p:cNvPr>
          <p:cNvSpPr/>
          <p:nvPr/>
        </p:nvSpPr>
        <p:spPr>
          <a:xfrm rot="1896376">
            <a:off x="2109851" y="4602791"/>
            <a:ext cx="1245492" cy="33199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4E7547-6234-1769-B91A-5479B0F218A9}"/>
              </a:ext>
            </a:extLst>
          </p:cNvPr>
          <p:cNvSpPr txBox="1"/>
          <p:nvPr/>
        </p:nvSpPr>
        <p:spPr>
          <a:xfrm>
            <a:off x="3793866" y="36434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创业团队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439209A-0420-0253-C114-1F6A4911D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4579012"/>
            <a:ext cx="7658098" cy="47548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70EA10-2C0B-3A04-F684-580315EEEE06}"/>
              </a:ext>
            </a:extLst>
          </p:cNvPr>
          <p:cNvSpPr txBox="1"/>
          <p:nvPr/>
        </p:nvSpPr>
        <p:spPr>
          <a:xfrm>
            <a:off x="3763833" y="5253502"/>
            <a:ext cx="161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企业福利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81A26B1-F79E-7A1B-449F-32DEA92F1D6F}"/>
              </a:ext>
            </a:extLst>
          </p:cNvPr>
          <p:cNvSpPr/>
          <p:nvPr/>
        </p:nvSpPr>
        <p:spPr>
          <a:xfrm rot="20518880">
            <a:off x="4982360" y="1446508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9B874F-70BB-835E-EB32-D7FD0DD99920}"/>
              </a:ext>
            </a:extLst>
          </p:cNvPr>
          <p:cNvSpPr txBox="1"/>
          <p:nvPr/>
        </p:nvSpPr>
        <p:spPr>
          <a:xfrm>
            <a:off x="6794030" y="893354"/>
            <a:ext cx="2273770" cy="70788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skill score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4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8EA633A-32C9-262A-A35F-DD01FF980E55}"/>
              </a:ext>
            </a:extLst>
          </p:cNvPr>
          <p:cNvSpPr/>
          <p:nvPr/>
        </p:nvSpPr>
        <p:spPr>
          <a:xfrm>
            <a:off x="5041641" y="1987174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01F11A-95D0-4C6F-357C-24CEA38FD7E9}"/>
              </a:ext>
            </a:extLst>
          </p:cNvPr>
          <p:cNvSpPr txBox="1"/>
          <p:nvPr/>
        </p:nvSpPr>
        <p:spPr>
          <a:xfrm>
            <a:off x="6698495" y="1677067"/>
            <a:ext cx="2273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of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altLang="zh-CN" sz="4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4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6F159335-A9D5-0DDC-4B35-721FB7FE5D51}"/>
              </a:ext>
            </a:extLst>
          </p:cNvPr>
          <p:cNvSpPr/>
          <p:nvPr/>
        </p:nvSpPr>
        <p:spPr>
          <a:xfrm rot="927564">
            <a:off x="4977949" y="2549953"/>
            <a:ext cx="1654790" cy="2913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04EBF9-5E9A-D02E-210C-90919C6E5DC7}"/>
              </a:ext>
            </a:extLst>
          </p:cNvPr>
          <p:cNvSpPr txBox="1"/>
          <p:nvPr/>
        </p:nvSpPr>
        <p:spPr>
          <a:xfrm>
            <a:off x="6580037" y="2375441"/>
            <a:ext cx="296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experien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9B3E2C3-2625-6C98-9F09-4192FE8ED6B5}"/>
              </a:ext>
            </a:extLst>
          </p:cNvPr>
          <p:cNvSpPr/>
          <p:nvPr/>
        </p:nvSpPr>
        <p:spPr>
          <a:xfrm rot="20862176">
            <a:off x="5196214" y="3521781"/>
            <a:ext cx="1364337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DA7742-07ED-CF64-A7CD-AA2FCC3C5D27}"/>
              </a:ext>
            </a:extLst>
          </p:cNvPr>
          <p:cNvSpPr txBox="1"/>
          <p:nvPr/>
        </p:nvSpPr>
        <p:spPr>
          <a:xfrm>
            <a:off x="6478246" y="3153497"/>
            <a:ext cx="2730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Talents of Scientifi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E63CDDD7-979F-5D51-0C4A-81A07FDEA5F3}"/>
              </a:ext>
            </a:extLst>
          </p:cNvPr>
          <p:cNvSpPr/>
          <p:nvPr/>
        </p:nvSpPr>
        <p:spPr>
          <a:xfrm rot="1179386">
            <a:off x="5157026" y="4119322"/>
            <a:ext cx="1419895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9723A7-9FD8-519C-DED2-6A3AE9D24629}"/>
              </a:ext>
            </a:extLst>
          </p:cNvPr>
          <p:cNvSpPr txBox="1"/>
          <p:nvPr/>
        </p:nvSpPr>
        <p:spPr>
          <a:xfrm>
            <a:off x="6609896" y="4085947"/>
            <a:ext cx="273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vase company siz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4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8888B6C-70F3-0C9A-7AA6-626A0CF59FA5}"/>
              </a:ext>
            </a:extLst>
          </p:cNvPr>
          <p:cNvSpPr/>
          <p:nvPr/>
        </p:nvSpPr>
        <p:spPr>
          <a:xfrm rot="20862176">
            <a:off x="5216507" y="5100845"/>
            <a:ext cx="1364337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D3FFFFC-86BE-BAF0-7C21-2D61D4E73768}"/>
              </a:ext>
            </a:extLst>
          </p:cNvPr>
          <p:cNvSpPr/>
          <p:nvPr/>
        </p:nvSpPr>
        <p:spPr>
          <a:xfrm rot="1179386">
            <a:off x="5166551" y="5763899"/>
            <a:ext cx="1419895" cy="329960"/>
          </a:xfrm>
          <a:prstGeom prst="rightArrow">
            <a:avLst>
              <a:gd name="adj1" fmla="val 50000"/>
              <a:gd name="adj2" fmla="val 117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D7CD7BE-11EC-1529-D9E3-A9A32E4585C7}"/>
              </a:ext>
            </a:extLst>
          </p:cNvPr>
          <p:cNvSpPr txBox="1"/>
          <p:nvPr/>
        </p:nvSpPr>
        <p:spPr>
          <a:xfrm>
            <a:off x="6572163" y="4773267"/>
            <a:ext cx="273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   Structure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4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98F2F2E-3544-F55D-E8F7-60B266DA1F2C}"/>
              </a:ext>
            </a:extLst>
          </p:cNvPr>
          <p:cNvSpPr txBox="1"/>
          <p:nvPr/>
        </p:nvSpPr>
        <p:spPr>
          <a:xfrm>
            <a:off x="6623679" y="5599205"/>
            <a:ext cx="273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Enough    benefit</a:t>
            </a:r>
            <a:r>
              <a:rPr lang="en-US" altLang="zh-C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4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23A7B5-DBBE-49DB-9276-6A37738B5D45}"/>
              </a:ext>
            </a:extLst>
          </p:cNvPr>
          <p:cNvSpPr/>
          <p:nvPr/>
        </p:nvSpPr>
        <p:spPr>
          <a:xfrm>
            <a:off x="8453814" y="1094931"/>
            <a:ext cx="312248" cy="51183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12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8001000" cy="1057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五、</a:t>
            </a: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机器学习</a:t>
            </a:r>
            <a:endParaRPr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21908"/>
            <a:ext cx="7696200" cy="35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3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76097-A29C-4FEE-A2A1-7BC3CF0D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2F2E2-7B08-4792-3251-9B18FC5D0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6806"/>
            <a:ext cx="6400800" cy="52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数据预处理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37008-C1C8-5E42-8FC2-60CB465DF8EF}"/>
              </a:ext>
            </a:extLst>
          </p:cNvPr>
          <p:cNvSpPr txBox="1"/>
          <p:nvPr/>
        </p:nvSpPr>
        <p:spPr>
          <a:xfrm>
            <a:off x="457200" y="1709917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删除无效字段后：</a:t>
            </a:r>
            <a:endParaRPr lang="en-US" altLang="zh-CN" dirty="0"/>
          </a:p>
          <a:p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FE5227-FD6D-DF49-94A9-4429F55E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069"/>
            <a:ext cx="9144000" cy="1693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B594F2-D285-A146-BA3A-5F3B5AF5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379" y="1608528"/>
            <a:ext cx="1574800" cy="5822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9B72-9824-1241-AC1C-9464C4CF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62" y="621868"/>
            <a:ext cx="8015274" cy="830997"/>
          </a:xfrm>
        </p:spPr>
        <p:txBody>
          <a:bodyPr/>
          <a:lstStyle/>
          <a:p>
            <a:r>
              <a:rPr lang="en-US" altLang="ko-Kore-KR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数据预处理</a:t>
            </a:r>
            <a:endParaRPr kumimoji="1" lang="ko-Kore-KR" altLang="en-US" sz="5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E372F-0A25-1B49-8C14-A0795B49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42391"/>
            <a:ext cx="8464034" cy="3993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3C257-E9D2-4640-BA74-0C2ADC2530DE}"/>
              </a:ext>
            </a:extLst>
          </p:cNvPr>
          <p:cNvSpPr txBox="1"/>
          <p:nvPr/>
        </p:nvSpPr>
        <p:spPr>
          <a:xfrm>
            <a:off x="304800" y="1703958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dirty="0"/>
              <a:t>用</a:t>
            </a:r>
            <a:r>
              <a:rPr lang="en-US" altLang="ko-Kore-KR" dirty="0" err="1"/>
              <a:t>get_dummies</a:t>
            </a:r>
            <a:r>
              <a:rPr lang="en-US" altLang="ko-Kore-KR" dirty="0"/>
              <a:t> </a:t>
            </a:r>
            <a:r>
              <a:rPr lang="ko-Kore-KR" altLang="en-US" dirty="0"/>
              <a:t>方法处理</a:t>
            </a:r>
            <a:r>
              <a:rPr lang="en-US" altLang="ko-Kore-KR" dirty="0"/>
              <a:t> categorical column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585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9B72-9824-1241-AC1C-9464C4CF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62" y="621868"/>
            <a:ext cx="8015274" cy="830997"/>
          </a:xfrm>
        </p:spPr>
        <p:txBody>
          <a:bodyPr/>
          <a:lstStyle/>
          <a:p>
            <a:r>
              <a:rPr lang="en-US" altLang="ko-Kore-KR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缺失值分布</a:t>
            </a:r>
            <a:endParaRPr kumimoji="1" lang="ko-Kore-KR" altLang="en-US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FE72F-C82B-5E88-0A6E-2F9B6889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28742"/>
            <a:ext cx="8686801" cy="45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5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9B72-9824-1241-AC1C-9464C4CF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62" y="457200"/>
            <a:ext cx="8015274" cy="830997"/>
          </a:xfrm>
        </p:spPr>
        <p:txBody>
          <a:bodyPr/>
          <a:lstStyle/>
          <a:p>
            <a:r>
              <a:rPr lang="en-US" altLang="ko-Kore-KR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相关系数热力图</a:t>
            </a:r>
            <a:endParaRPr kumimoji="1" lang="ko-Kore-KR" altLang="en-US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8DFED1-D8FD-4C12-7D02-E84B9045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27562"/>
            <a:ext cx="6324600" cy="56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1D99F-EFC0-D645-A2F4-EE25A182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测试集和训练集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E5F1D-A891-E946-AFCF-06932EAB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5" y="1657597"/>
            <a:ext cx="8229600" cy="25822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25C98D-84F9-F84C-B2C6-854B0549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5" y="4034985"/>
            <a:ext cx="1903330" cy="28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4F3C-F040-9C4E-8542-ABE53167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62" y="621868"/>
            <a:ext cx="8015274" cy="615553"/>
          </a:xfrm>
        </p:spPr>
        <p:txBody>
          <a:bodyPr/>
          <a:lstStyle/>
          <a:p>
            <a:r>
              <a:rPr lang="en-US" altLang="ko-Kore-KR" dirty="0" err="1">
                <a:latin typeface="KaiTi" panose="02010609060101010101" pitchFamily="49" charset="-122"/>
                <a:ea typeface="KaiTi" panose="02010609060101010101" pitchFamily="49" charset="-122"/>
              </a:rPr>
              <a:t>比较模型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（未调优参数）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4772A4-FAB3-1B4B-ADB8-F8358EAC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EA5B2-F62C-6342-995F-B0B37888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4" y="1648059"/>
            <a:ext cx="8459152" cy="520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0CDAD-0ECC-5145-9419-42F2AE4F05DF}"/>
              </a:ext>
            </a:extLst>
          </p:cNvPr>
          <p:cNvSpPr txBox="1"/>
          <p:nvPr/>
        </p:nvSpPr>
        <p:spPr>
          <a:xfrm>
            <a:off x="457200" y="1675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StratifiedKFold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538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E068B-D83B-9543-9611-8C91554D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>
                <a:latin typeface="KaiTi" panose="02010609060101010101" pitchFamily="49" charset="-122"/>
                <a:ea typeface="KaiTi" panose="02010609060101010101" pitchFamily="49" charset="-122"/>
              </a:rPr>
              <a:t>比较模型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（调参后）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5720-3420-054F-AB4D-E7A911D3C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032F4-C542-5B47-A1D4-824581DD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4" y="1600200"/>
            <a:ext cx="8252294" cy="508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CCC9D-653C-7745-A539-75C026DCD4D6}"/>
              </a:ext>
            </a:extLst>
          </p:cNvPr>
          <p:cNvSpPr txBox="1"/>
          <p:nvPr/>
        </p:nvSpPr>
        <p:spPr>
          <a:xfrm>
            <a:off x="457200" y="17039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StratifiedKFold</a:t>
            </a:r>
            <a:endParaRPr kumimoji="1" lang="ko-Kore-KR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C0FB99-70A9-37E7-EA5C-A380999B4826}"/>
              </a:ext>
            </a:extLst>
          </p:cNvPr>
          <p:cNvSpPr txBox="1"/>
          <p:nvPr/>
        </p:nvSpPr>
        <p:spPr>
          <a:xfrm>
            <a:off x="2073786" y="44153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贝叶斯调参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92DE55-945C-A7F6-A237-D85443428523}"/>
              </a:ext>
            </a:extLst>
          </p:cNvPr>
          <p:cNvSpPr txBox="1"/>
          <p:nvPr/>
        </p:nvSpPr>
        <p:spPr>
          <a:xfrm>
            <a:off x="2079171" y="4938284"/>
            <a:ext cx="132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optuna</a:t>
            </a:r>
            <a:r>
              <a:rPr kumimoji="1" lang="zh-CN" altLang="en-US" dirty="0">
                <a:solidFill>
                  <a:schemeClr val="bg1"/>
                </a:solidFill>
              </a:rPr>
              <a:t>调参</a:t>
            </a:r>
          </a:p>
        </p:txBody>
      </p:sp>
    </p:spTree>
    <p:extLst>
      <p:ext uri="{BB962C8B-B14F-4D97-AF65-F5344CB8AC3E}">
        <p14:creationId xmlns:p14="http://schemas.microsoft.com/office/powerpoint/2010/main" val="185614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数据来源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3B410D-6A08-856F-C55D-875A126A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2543"/>
            <a:ext cx="2637941" cy="1365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8D6557-70BF-78C5-C56E-B5A9B9F2D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204"/>
            <a:ext cx="9133114" cy="11283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AAFAAD-382C-1870-2B85-E1B9A3C9D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7404"/>
            <a:ext cx="9133114" cy="9676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7302BA4-53C2-999A-567D-208DC94AE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25596"/>
            <a:ext cx="6172200" cy="256540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987F908-B97E-859A-8E47-C391939EFFDB}"/>
              </a:ext>
            </a:extLst>
          </p:cNvPr>
          <p:cNvSpPr txBox="1"/>
          <p:nvPr/>
        </p:nvSpPr>
        <p:spPr>
          <a:xfrm>
            <a:off x="3657600" y="449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923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49</a:t>
            </a:r>
            <a:r>
              <a:rPr kumimoji="1" lang="zh-CN" altLang="en-US" dirty="0"/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3B9E77-3C59-1845-1986-BABF43E5543B}"/>
              </a:ext>
            </a:extLst>
          </p:cNvPr>
          <p:cNvSpPr txBox="1"/>
          <p:nvPr/>
        </p:nvSpPr>
        <p:spPr>
          <a:xfrm>
            <a:off x="3690257" y="539190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472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116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67903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E068B-D83B-9543-9611-8C91554D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建立混合模型</a:t>
            </a:r>
            <a:endParaRPr kumimoji="1" lang="ko-Kore-KR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C0FB99-70A9-37E7-EA5C-A380999B4826}"/>
              </a:ext>
            </a:extLst>
          </p:cNvPr>
          <p:cNvSpPr txBox="1"/>
          <p:nvPr/>
        </p:nvSpPr>
        <p:spPr>
          <a:xfrm>
            <a:off x="2073786" y="44153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贝叶斯调参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ABCB02-97BB-A061-627C-5B6823F62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520"/>
            <a:ext cx="9144000" cy="1118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CB6E1B-C55F-A1C5-4EDA-D9A2D0076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3276600"/>
            <a:ext cx="6858000" cy="34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16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0F27F-D19B-2446-9512-465D297F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模型评价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B2D6D5-293B-714D-92D5-0CC225C9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58" y="1678228"/>
            <a:ext cx="7391400" cy="4894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06DAA0-FFB3-D94D-9B6C-BC710996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725331"/>
            <a:ext cx="3124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18A35F-E58A-63F9-1D61-A89323CB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E2F523-529B-6C4E-993C-8B466524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057400"/>
            <a:ext cx="8813800" cy="40005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300F27F-D19B-2446-9512-465D297F5E94}"/>
              </a:ext>
            </a:extLst>
          </p:cNvPr>
          <p:cNvSpPr>
            <a:spLocks noGrp="1"/>
          </p:cNvSpPr>
          <p:nvPr/>
        </p:nvSpPr>
        <p:spPr>
          <a:xfrm>
            <a:off x="564363" y="685800"/>
            <a:ext cx="801527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楷体"/>
                <a:ea typeface="+mj-ea"/>
                <a:cs typeface="楷体"/>
              </a:defRPr>
            </a:lvl1pPr>
          </a:lstStyle>
          <a:p>
            <a:r>
              <a:rPr kumimoji="1"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研究总结</a:t>
            </a:r>
            <a:endParaRPr kumimoji="1" lang="ko-Kore-KR" altLang="en-US" sz="5400" dirty="0">
              <a:latin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97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8001000" cy="1057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7180" algn="ctr">
              <a:lnSpc>
                <a:spcPct val="107300"/>
              </a:lnSpc>
              <a:spcBef>
                <a:spcPts val="95"/>
              </a:spcBef>
            </a:pP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二</a:t>
            </a: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sz="72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数据检视</a:t>
            </a:r>
            <a:endParaRPr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B371-5374-3CB1-8212-416A077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21908"/>
            <a:ext cx="7696200" cy="35360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217D6E-B986-EC0A-C7C3-8790C29A857C}"/>
              </a:ext>
            </a:extLst>
          </p:cNvPr>
          <p:cNvSpPr txBox="1"/>
          <p:nvPr/>
        </p:nvSpPr>
        <p:spPr>
          <a:xfrm>
            <a:off x="3765718" y="3212068"/>
            <a:ext cx="30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针对</a:t>
            </a:r>
            <a:r>
              <a:rPr kumimoji="1" lang="en-US" altLang="zh-CN" dirty="0" err="1">
                <a:latin typeface="Chalkboard SE" panose="03050602040202020205" pitchFamily="66" charset="0"/>
              </a:rPr>
              <a:t>CAX_Startup_Data.csv</a:t>
            </a:r>
            <a:endParaRPr kumimoji="1" lang="zh-CN" altLang="en-US" dirty="0">
              <a:latin typeface="Chalkboard SE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2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字段分类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DF55E9-4ADC-26E7-4F7F-4B4D7554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7543800" cy="4426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AF5CE6-2CF7-E6E1-63F3-3FD40E9ADDD2}"/>
              </a:ext>
            </a:extLst>
          </p:cNvPr>
          <p:cNvSpPr txBox="1"/>
          <p:nvPr/>
        </p:nvSpPr>
        <p:spPr>
          <a:xfrm>
            <a:off x="849448" y="168628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目标字段：成功与否</a:t>
            </a:r>
          </a:p>
        </p:txBody>
      </p:sp>
    </p:spTree>
    <p:extLst>
      <p:ext uri="{BB962C8B-B14F-4D97-AF65-F5344CB8AC3E}">
        <p14:creationId xmlns:p14="http://schemas.microsoft.com/office/powerpoint/2010/main" val="13796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字段筛选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AF5CE6-2CF7-E6E1-63F3-3FD40E9ADDD2}"/>
              </a:ext>
            </a:extLst>
          </p:cNvPr>
          <p:cNvSpPr txBox="1"/>
          <p:nvPr/>
        </p:nvSpPr>
        <p:spPr>
          <a:xfrm>
            <a:off x="849448" y="16764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目标字段：成功与否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2C2C90-FB85-F96E-AE5F-90A375162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072"/>
            <a:ext cx="9144000" cy="48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3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字段检视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AAF3EB-7695-67E0-A856-7DDC350B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6248400" cy="44016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510C87-C5AB-5D54-39CC-C9F3E7189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62" y="2292350"/>
            <a:ext cx="2774138" cy="37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5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79" y="612937"/>
            <a:ext cx="3864458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 err="1">
                <a:latin typeface="KaiTi" panose="02010609060101010101" pitchFamily="49" charset="-122"/>
                <a:ea typeface="KaiTi" panose="02010609060101010101" pitchFamily="49" charset="-122"/>
              </a:rPr>
              <a:t>缺失值检视</a:t>
            </a:r>
            <a:endParaRPr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2645C-7967-2B05-2ED5-9D61F7620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8393325" cy="49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31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591</Words>
  <Application>Microsoft Macintosh PowerPoint</Application>
  <PresentationFormat>全屏显示(4:3)</PresentationFormat>
  <Paragraphs>143</Paragraphs>
  <Slides>43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等线</vt:lpstr>
      <vt:lpstr>Simhei</vt:lpstr>
      <vt:lpstr>楷体</vt:lpstr>
      <vt:lpstr>楷体</vt:lpstr>
      <vt:lpstr>Arial</vt:lpstr>
      <vt:lpstr>Calibri</vt:lpstr>
      <vt:lpstr>Chalkboard SE</vt:lpstr>
      <vt:lpstr>Times New Roman</vt:lpstr>
      <vt:lpstr>Wingdings</vt:lpstr>
      <vt:lpstr>Office Theme</vt:lpstr>
      <vt:lpstr>针对初创企业 成功率的分析与预测</vt:lpstr>
      <vt:lpstr>一、问题界定</vt:lpstr>
      <vt:lpstr>问题界定</vt:lpstr>
      <vt:lpstr>数据来源</vt:lpstr>
      <vt:lpstr>二、数据检视</vt:lpstr>
      <vt:lpstr>字段分类</vt:lpstr>
      <vt:lpstr>字段筛选</vt:lpstr>
      <vt:lpstr>字段检视</vt:lpstr>
      <vt:lpstr>缺失值检视</vt:lpstr>
      <vt:lpstr>三、单变量分布</vt:lpstr>
      <vt:lpstr>目标字段分布</vt:lpstr>
      <vt:lpstr>企业年份分布</vt:lpstr>
      <vt:lpstr>企业年份分布</vt:lpstr>
      <vt:lpstr>企业地理分布</vt:lpstr>
      <vt:lpstr>企业地理分布</vt:lpstr>
      <vt:lpstr>产业类型分布</vt:lpstr>
      <vt:lpstr>四、探索式数据分析</vt:lpstr>
      <vt:lpstr>创业者画像</vt:lpstr>
      <vt:lpstr>创业者画像</vt:lpstr>
      <vt:lpstr>创业者画像</vt:lpstr>
      <vt:lpstr>创业者画像</vt:lpstr>
      <vt:lpstr>创业者画像</vt:lpstr>
      <vt:lpstr>创业团队画像</vt:lpstr>
      <vt:lpstr>创业团队画像</vt:lpstr>
      <vt:lpstr>创业团队画像</vt:lpstr>
      <vt:lpstr>创业团队画像</vt:lpstr>
      <vt:lpstr>企业福利</vt:lpstr>
      <vt:lpstr>企业福利</vt:lpstr>
      <vt:lpstr>EDA结论</vt:lpstr>
      <vt:lpstr>EDA结论</vt:lpstr>
      <vt:lpstr>五、机器学习</vt:lpstr>
      <vt:lpstr>目录</vt:lpstr>
      <vt:lpstr>数据预处理</vt:lpstr>
      <vt:lpstr>数据预处理</vt:lpstr>
      <vt:lpstr>缺失值分布</vt:lpstr>
      <vt:lpstr>相关系数热力图</vt:lpstr>
      <vt:lpstr>测试集和训练集</vt:lpstr>
      <vt:lpstr>比较模型（未调优参数）</vt:lpstr>
      <vt:lpstr>比较模型（调参后）</vt:lpstr>
      <vt:lpstr>建立混合模型</vt:lpstr>
      <vt:lpstr>模型评价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Yi Bu</dc:creator>
  <cp:lastModifiedBy>liuxingjian01@126.com</cp:lastModifiedBy>
  <cp:revision>28</cp:revision>
  <dcterms:created xsi:type="dcterms:W3CDTF">2022-06-04T17:29:36Z</dcterms:created>
  <dcterms:modified xsi:type="dcterms:W3CDTF">2022-06-06T09:00:04Z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2022-05-14T00:00:00Z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2022-06-04T00:00:00Z</vt:filetime>
  </property>
</Properties>
</file>